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4"/>
  </p:notesMasterIdLst>
  <p:sldIdLst>
    <p:sldId id="278" r:id="rId3"/>
    <p:sldId id="298" r:id="rId4"/>
    <p:sldId id="300" r:id="rId5"/>
    <p:sldId id="313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5" r:id="rId16"/>
    <p:sldId id="346" r:id="rId17"/>
    <p:sldId id="347" r:id="rId18"/>
    <p:sldId id="344" r:id="rId19"/>
    <p:sldId id="350" r:id="rId20"/>
    <p:sldId id="328" r:id="rId21"/>
    <p:sldId id="348" r:id="rId22"/>
    <p:sldId id="34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E"/>
    <a:srgbClr val="CC9C53"/>
    <a:srgbClr val="064089"/>
    <a:srgbClr val="FC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062" autoAdjust="0"/>
  </p:normalViewPr>
  <p:slideViewPr>
    <p:cSldViewPr snapToGrid="0" showGuides="1">
      <p:cViewPr varScale="1">
        <p:scale>
          <a:sx n="57" d="100"/>
          <a:sy n="57" d="100"/>
        </p:scale>
        <p:origin x="99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D20A-4397-42D2-B4BF-785CA14234A2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96C3D-27FB-4F40-B6C7-7D78C929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8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96C3D-27FB-4F40-B6C7-7D78C929D1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4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96C3D-27FB-4F40-B6C7-7D78C929D11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35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0530DA-F221-4FEC-B269-F6AF22E94222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9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60177-7B48-4B14-B71B-5D6C726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4EADF6-1D22-4B9D-BAFC-00E15AE0F40B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8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66 0.127778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6 -0.1277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97FB6D-89CD-4D9E-90AC-0C6CC2D6B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AA58D1-38BB-49AD-8A7F-62C322F83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35A93D-0280-4933-ACA0-F1082EC90C87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41AC0C-7AA8-46DE-876A-7559745E8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2/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B06E4-7AAA-4010-B6C8-94E99F9F6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1BCDB-C9DE-413F-BF8C-F3ED0D69DD1D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6A637-361C-4280-ABDF-92D2A731D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22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6F0A59-FBBA-4DAB-8BD2-53F308D2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10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8F47D6-F9C4-46F2-973E-BBACE1E25B33}"/>
              </a:ext>
            </a:extLst>
          </p:cNvPr>
          <p:cNvSpPr/>
          <p:nvPr userDrawn="1"/>
        </p:nvSpPr>
        <p:spPr>
          <a:xfrm>
            <a:off x="4054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6B52B72-AA27-4752-9EDD-4DA2A882AC8B}"/>
              </a:ext>
            </a:extLst>
          </p:cNvPr>
          <p:cNvSpPr/>
          <p:nvPr userDrawn="1"/>
        </p:nvSpPr>
        <p:spPr>
          <a:xfrm>
            <a:off x="-1048961" y="-9611736"/>
            <a:ext cx="14289922" cy="14289922"/>
          </a:xfrm>
          <a:prstGeom prst="ellipse">
            <a:avLst/>
          </a:prstGeom>
          <a:solidFill>
            <a:srgbClr val="002060">
              <a:alpha val="4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E33218-CA4E-4772-9295-03F1E0A66971}"/>
              </a:ext>
            </a:extLst>
          </p:cNvPr>
          <p:cNvSpPr/>
          <p:nvPr userDrawn="1"/>
        </p:nvSpPr>
        <p:spPr>
          <a:xfrm>
            <a:off x="-792480" y="-9355255"/>
            <a:ext cx="13776960" cy="13776960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62460CE-E819-409F-BAB9-351C1EDACE1A}"/>
              </a:ext>
            </a:extLst>
          </p:cNvPr>
          <p:cNvSpPr/>
          <p:nvPr userDrawn="1"/>
        </p:nvSpPr>
        <p:spPr>
          <a:xfrm>
            <a:off x="0" y="0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blipFill dpi="0" rotWithShape="1">
            <a:blip r:embed="rId2"/>
            <a:srcRect/>
            <a:tile tx="0" ty="-51435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C251AFD-DCE1-423E-B004-2EB90E200B89}"/>
              </a:ext>
            </a:extLst>
          </p:cNvPr>
          <p:cNvSpPr/>
          <p:nvPr userDrawn="1"/>
        </p:nvSpPr>
        <p:spPr>
          <a:xfrm>
            <a:off x="-1" y="3516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gradFill flip="none" rotWithShape="1">
            <a:gsLst>
              <a:gs pos="50000">
                <a:srgbClr val="002060">
                  <a:alpha val="70000"/>
                </a:srgbClr>
              </a:gs>
              <a:gs pos="0">
                <a:srgbClr val="002060">
                  <a:alpha val="80000"/>
                </a:srgbClr>
              </a:gs>
              <a:gs pos="100000">
                <a:srgbClr val="002060">
                  <a:alpha val="6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76270DDC-1D3F-41D6-82E2-FE6B86F70428}"/>
              </a:ext>
            </a:extLst>
          </p:cNvPr>
          <p:cNvSpPr/>
          <p:nvPr userDrawn="1"/>
        </p:nvSpPr>
        <p:spPr>
          <a:xfrm>
            <a:off x="-1728788" y="-10291563"/>
            <a:ext cx="15649576" cy="15649576"/>
          </a:xfrm>
          <a:prstGeom prst="arc">
            <a:avLst>
              <a:gd name="adj1" fmla="val 2228558"/>
              <a:gd name="adj2" fmla="val 8649566"/>
            </a:avLst>
          </a:prstGeom>
          <a:noFill/>
          <a:ln w="19050">
            <a:solidFill>
              <a:srgbClr val="00206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1B904E-1B1E-4CA1-AB74-71210DE4E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5" r="15471" b="44042"/>
          <a:stretch/>
        </p:blipFill>
        <p:spPr>
          <a:xfrm>
            <a:off x="4632000" y="1"/>
            <a:ext cx="7560000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63D00-E512-4F76-B6C4-64D1722654C4}"/>
              </a:ext>
            </a:extLst>
          </p:cNvPr>
          <p:cNvSpPr/>
          <p:nvPr userDrawn="1"/>
        </p:nvSpPr>
        <p:spPr>
          <a:xfrm>
            <a:off x="0" y="0"/>
            <a:ext cx="12187946" cy="1260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80000"/>
                </a:srgbClr>
              </a:gs>
              <a:gs pos="0">
                <a:srgbClr val="002060">
                  <a:alpha val="70000"/>
                </a:srgbClr>
              </a:gs>
              <a:gs pos="50000">
                <a:srgbClr val="002060"/>
              </a:gs>
              <a:gs pos="75000">
                <a:srgbClr val="00206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02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77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77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49" r:id="rId4"/>
    <p:sldLayoutId id="2147483651" r:id="rId5"/>
    <p:sldLayoutId id="2147483652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7F355-9184-40C8-8865-2CCDA7CEB7FC}"/>
              </a:ext>
            </a:extLst>
          </p:cNvPr>
          <p:cNvSpPr/>
          <p:nvPr/>
        </p:nvSpPr>
        <p:spPr>
          <a:xfrm>
            <a:off x="172720" y="2150922"/>
            <a:ext cx="11856720" cy="419558"/>
          </a:xfrm>
          <a:prstGeom prst="rect">
            <a:avLst/>
          </a:prstGeom>
          <a:solidFill>
            <a:srgbClr val="CC9C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FAF16-9DED-49F5-948E-CD72A0E97903}"/>
              </a:ext>
            </a:extLst>
          </p:cNvPr>
          <p:cNvSpPr txBox="1"/>
          <p:nvPr/>
        </p:nvSpPr>
        <p:spPr>
          <a:xfrm>
            <a:off x="0" y="12350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Lesson 2 Operational Amplifiers  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9DA8A-4B2F-4AF7-9CA9-635259152DF0}"/>
              </a:ext>
            </a:extLst>
          </p:cNvPr>
          <p:cNvSpPr txBox="1"/>
          <p:nvPr/>
        </p:nvSpPr>
        <p:spPr>
          <a:xfrm>
            <a:off x="7112000" y="2951946"/>
            <a:ext cx="477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任课教师：刘昱朗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yulangliu@hotmail.com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Linear System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6B9FDF-A0AD-4CFF-A69E-4955B4144241}"/>
              </a:ext>
            </a:extLst>
          </p:cNvPr>
          <p:cNvGrpSpPr/>
          <p:nvPr/>
        </p:nvGrpSpPr>
        <p:grpSpPr>
          <a:xfrm>
            <a:off x="1349102" y="1690688"/>
            <a:ext cx="9211882" cy="4589804"/>
            <a:chOff x="1653902" y="2134155"/>
            <a:chExt cx="9211882" cy="4589804"/>
          </a:xfrm>
        </p:grpSpPr>
        <p:cxnSp>
          <p:nvCxnSpPr>
            <p:cNvPr id="31" name="Straight Arrow Connector 5">
              <a:extLst>
                <a:ext uri="{FF2B5EF4-FFF2-40B4-BE49-F238E27FC236}">
                  <a16:creationId xmlns:a16="http://schemas.microsoft.com/office/drawing/2014/main" id="{91DA2ACB-D168-4BA5-B9B2-3DAD8D45751A}"/>
                </a:ext>
              </a:extLst>
            </p:cNvPr>
            <p:cNvCxnSpPr/>
            <p:nvPr/>
          </p:nvCxnSpPr>
          <p:spPr>
            <a:xfrm>
              <a:off x="1653902" y="2703115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6">
              <a:extLst>
                <a:ext uri="{FF2B5EF4-FFF2-40B4-BE49-F238E27FC236}">
                  <a16:creationId xmlns:a16="http://schemas.microsoft.com/office/drawing/2014/main" id="{05A08056-2C6D-464D-B471-32D4C3FB64EC}"/>
                </a:ext>
              </a:extLst>
            </p:cNvPr>
            <p:cNvCxnSpPr/>
            <p:nvPr/>
          </p:nvCxnSpPr>
          <p:spPr>
            <a:xfrm>
              <a:off x="8415348" y="2685176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73FBDEF1-2D9E-48F7-8AFD-3ED75A9DFFD1}"/>
                    </a:ext>
                  </a:extLst>
                </p:cNvPr>
                <p:cNvSpPr txBox="1"/>
                <p:nvPr/>
              </p:nvSpPr>
              <p:spPr>
                <a:xfrm>
                  <a:off x="1653902" y="2219483"/>
                  <a:ext cx="21676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73FBDEF1-2D9E-48F7-8AFD-3ED75A9D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3902" y="2219483"/>
                  <a:ext cx="216769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247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7DA2DBAD-C1CC-4ABA-A180-20694E0F33D3}"/>
                    </a:ext>
                  </a:extLst>
                </p:cNvPr>
                <p:cNvSpPr txBox="1"/>
                <p:nvPr/>
              </p:nvSpPr>
              <p:spPr>
                <a:xfrm>
                  <a:off x="8415348" y="2199163"/>
                  <a:ext cx="2450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7DA2DBAD-C1CC-4ABA-A180-20694E0F3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5348" y="2199163"/>
                  <a:ext cx="245043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90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10">
              <a:extLst>
                <a:ext uri="{FF2B5EF4-FFF2-40B4-BE49-F238E27FC236}">
                  <a16:creationId xmlns:a16="http://schemas.microsoft.com/office/drawing/2014/main" id="{DFA49611-8DE7-4329-9F99-CA96DC2C0EFF}"/>
                </a:ext>
              </a:extLst>
            </p:cNvPr>
            <p:cNvCxnSpPr/>
            <p:nvPr/>
          </p:nvCxnSpPr>
          <p:spPr>
            <a:xfrm>
              <a:off x="1653902" y="3846115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11">
              <a:extLst>
                <a:ext uri="{FF2B5EF4-FFF2-40B4-BE49-F238E27FC236}">
                  <a16:creationId xmlns:a16="http://schemas.microsoft.com/office/drawing/2014/main" id="{1F0F80C7-A64D-47EF-875F-C56CC73C0E19}"/>
                </a:ext>
              </a:extLst>
            </p:cNvPr>
            <p:cNvCxnSpPr/>
            <p:nvPr/>
          </p:nvCxnSpPr>
          <p:spPr>
            <a:xfrm>
              <a:off x="8415348" y="3828176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12">
                  <a:extLst>
                    <a:ext uri="{FF2B5EF4-FFF2-40B4-BE49-F238E27FC236}">
                      <a16:creationId xmlns:a16="http://schemas.microsoft.com/office/drawing/2014/main" id="{A5BA5B4C-6B8D-41EB-9865-A43D15810433}"/>
                    </a:ext>
                  </a:extLst>
                </p:cNvPr>
                <p:cNvSpPr txBox="1"/>
                <p:nvPr/>
              </p:nvSpPr>
              <p:spPr>
                <a:xfrm>
                  <a:off x="1653902" y="3362483"/>
                  <a:ext cx="21676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TextBox 12">
                  <a:extLst>
                    <a:ext uri="{FF2B5EF4-FFF2-40B4-BE49-F238E27FC236}">
                      <a16:creationId xmlns:a16="http://schemas.microsoft.com/office/drawing/2014/main" id="{A5BA5B4C-6B8D-41EB-9865-A43D15810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3902" y="3362483"/>
                  <a:ext cx="216769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247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13">
                  <a:extLst>
                    <a:ext uri="{FF2B5EF4-FFF2-40B4-BE49-F238E27FC236}">
                      <a16:creationId xmlns:a16="http://schemas.microsoft.com/office/drawing/2014/main" id="{A23A3282-D36B-4032-8B94-EB28C80BB8D6}"/>
                    </a:ext>
                  </a:extLst>
                </p:cNvPr>
                <p:cNvSpPr txBox="1"/>
                <p:nvPr/>
              </p:nvSpPr>
              <p:spPr>
                <a:xfrm>
                  <a:off x="8415348" y="3342163"/>
                  <a:ext cx="2450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TextBox 13">
                  <a:extLst>
                    <a:ext uri="{FF2B5EF4-FFF2-40B4-BE49-F238E27FC236}">
                      <a16:creationId xmlns:a16="http://schemas.microsoft.com/office/drawing/2014/main" id="{A23A3282-D36B-4032-8B94-EB28C80BB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5348" y="3342163"/>
                  <a:ext cx="24504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9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12EE1319-EC9F-4630-AD89-D7E96038AF45}"/>
                </a:ext>
              </a:extLst>
            </p:cNvPr>
            <p:cNvCxnSpPr/>
            <p:nvPr/>
          </p:nvCxnSpPr>
          <p:spPr>
            <a:xfrm>
              <a:off x="1653902" y="4989115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16">
              <a:extLst>
                <a:ext uri="{FF2B5EF4-FFF2-40B4-BE49-F238E27FC236}">
                  <a16:creationId xmlns:a16="http://schemas.microsoft.com/office/drawing/2014/main" id="{BE9DCD26-B2FE-49F0-9FB1-C7B4872C3DD7}"/>
                </a:ext>
              </a:extLst>
            </p:cNvPr>
            <p:cNvCxnSpPr/>
            <p:nvPr/>
          </p:nvCxnSpPr>
          <p:spPr>
            <a:xfrm>
              <a:off x="8415348" y="4971176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17">
                  <a:extLst>
                    <a:ext uri="{FF2B5EF4-FFF2-40B4-BE49-F238E27FC236}">
                      <a16:creationId xmlns:a16="http://schemas.microsoft.com/office/drawing/2014/main" id="{8FF587FD-9328-4241-B83F-06FAC9EF560C}"/>
                    </a:ext>
                  </a:extLst>
                </p:cNvPr>
                <p:cNvSpPr txBox="1"/>
                <p:nvPr/>
              </p:nvSpPr>
              <p:spPr>
                <a:xfrm>
                  <a:off x="1653902" y="4505483"/>
                  <a:ext cx="21676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TextBox 17">
                  <a:extLst>
                    <a:ext uri="{FF2B5EF4-FFF2-40B4-BE49-F238E27FC236}">
                      <a16:creationId xmlns:a16="http://schemas.microsoft.com/office/drawing/2014/main" id="{8FF587FD-9328-4241-B83F-06FAC9EF5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3902" y="4505483"/>
                  <a:ext cx="216769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247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18">
                  <a:extLst>
                    <a:ext uri="{FF2B5EF4-FFF2-40B4-BE49-F238E27FC236}">
                      <a16:creationId xmlns:a16="http://schemas.microsoft.com/office/drawing/2014/main" id="{23F27B1A-5A72-4E8C-94D7-37C3C89CBED5}"/>
                    </a:ext>
                  </a:extLst>
                </p:cNvPr>
                <p:cNvSpPr txBox="1"/>
                <p:nvPr/>
              </p:nvSpPr>
              <p:spPr>
                <a:xfrm>
                  <a:off x="8415348" y="4485163"/>
                  <a:ext cx="2450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TextBox 18">
                  <a:extLst>
                    <a:ext uri="{FF2B5EF4-FFF2-40B4-BE49-F238E27FC236}">
                      <a16:creationId xmlns:a16="http://schemas.microsoft.com/office/drawing/2014/main" id="{23F27B1A-5A72-4E8C-94D7-37C3C89CB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5348" y="4485163"/>
                  <a:ext cx="245043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90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20">
                  <a:extLst>
                    <a:ext uri="{FF2B5EF4-FFF2-40B4-BE49-F238E27FC236}">
                      <a16:creationId xmlns:a16="http://schemas.microsoft.com/office/drawing/2014/main" id="{5A30B35D-0C3D-4D33-A486-A873F26A48E0}"/>
                    </a:ext>
                  </a:extLst>
                </p:cNvPr>
                <p:cNvSpPr/>
                <p:nvPr/>
              </p:nvSpPr>
              <p:spPr>
                <a:xfrm>
                  <a:off x="4012708" y="2134155"/>
                  <a:ext cx="4320000" cy="1080000"/>
                </a:xfrm>
                <a:prstGeom prst="rect">
                  <a:avLst/>
                </a:prstGeom>
                <a:noFill/>
                <a:ln w="38100">
                  <a:solidFill>
                    <a:srgbClr val="0061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Amplifier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放大器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Rectangle 20">
                  <a:extLst>
                    <a:ext uri="{FF2B5EF4-FFF2-40B4-BE49-F238E27FC236}">
                      <a16:creationId xmlns:a16="http://schemas.microsoft.com/office/drawing/2014/main" id="{5A30B35D-0C3D-4D33-A486-A873F26A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08" y="2134155"/>
                  <a:ext cx="4320000" cy="108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rgbClr val="0061AE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21">
                  <a:extLst>
                    <a:ext uri="{FF2B5EF4-FFF2-40B4-BE49-F238E27FC236}">
                      <a16:creationId xmlns:a16="http://schemas.microsoft.com/office/drawing/2014/main" id="{CB632E51-3151-4CA3-95ED-F3E531276B57}"/>
                    </a:ext>
                  </a:extLst>
                </p:cNvPr>
                <p:cNvSpPr/>
                <p:nvPr/>
              </p:nvSpPr>
              <p:spPr>
                <a:xfrm>
                  <a:off x="4012708" y="3304090"/>
                  <a:ext cx="4320000" cy="1080000"/>
                </a:xfrm>
                <a:prstGeom prst="rect">
                  <a:avLst/>
                </a:prstGeom>
                <a:noFill/>
                <a:ln w="38100">
                  <a:solidFill>
                    <a:srgbClr val="0061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Differentiator </a:t>
                  </a:r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微分器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" name="Rectangle 21">
                  <a:extLst>
                    <a:ext uri="{FF2B5EF4-FFF2-40B4-BE49-F238E27FC236}">
                      <a16:creationId xmlns:a16="http://schemas.microsoft.com/office/drawing/2014/main" id="{CB632E51-3151-4CA3-95ED-F3E531276B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08" y="3304090"/>
                  <a:ext cx="4320000" cy="108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0061AE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22">
                  <a:extLst>
                    <a:ext uri="{FF2B5EF4-FFF2-40B4-BE49-F238E27FC236}">
                      <a16:creationId xmlns:a16="http://schemas.microsoft.com/office/drawing/2014/main" id="{7C8EE5E6-5027-4FC7-89BA-534A75ABC05A}"/>
                    </a:ext>
                  </a:extLst>
                </p:cNvPr>
                <p:cNvSpPr/>
                <p:nvPr/>
              </p:nvSpPr>
              <p:spPr>
                <a:xfrm>
                  <a:off x="4012708" y="4474025"/>
                  <a:ext cx="4320000" cy="1080000"/>
                </a:xfrm>
                <a:prstGeom prst="rect">
                  <a:avLst/>
                </a:prstGeom>
                <a:noFill/>
                <a:ln w="38100">
                  <a:solidFill>
                    <a:srgbClr val="0061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Integrator </a:t>
                  </a:r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积分器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5" name="Rectangle 22">
                  <a:extLst>
                    <a:ext uri="{FF2B5EF4-FFF2-40B4-BE49-F238E27FC236}">
                      <a16:creationId xmlns:a16="http://schemas.microsoft.com/office/drawing/2014/main" id="{7C8EE5E6-5027-4FC7-89BA-534A75ABC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08" y="4474025"/>
                  <a:ext cx="4320000" cy="108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61AE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23">
              <a:extLst>
                <a:ext uri="{FF2B5EF4-FFF2-40B4-BE49-F238E27FC236}">
                  <a16:creationId xmlns:a16="http://schemas.microsoft.com/office/drawing/2014/main" id="{B4003399-D837-46FA-BB0A-54EAF3130745}"/>
                </a:ext>
              </a:extLst>
            </p:cNvPr>
            <p:cNvCxnSpPr/>
            <p:nvPr/>
          </p:nvCxnSpPr>
          <p:spPr>
            <a:xfrm>
              <a:off x="1653902" y="6121479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24">
              <a:extLst>
                <a:ext uri="{FF2B5EF4-FFF2-40B4-BE49-F238E27FC236}">
                  <a16:creationId xmlns:a16="http://schemas.microsoft.com/office/drawing/2014/main" id="{5FEEC2AA-CEF4-417D-A5AD-0B4DB83FB0E4}"/>
                </a:ext>
              </a:extLst>
            </p:cNvPr>
            <p:cNvCxnSpPr/>
            <p:nvPr/>
          </p:nvCxnSpPr>
          <p:spPr>
            <a:xfrm>
              <a:off x="8415348" y="6103540"/>
              <a:ext cx="226194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25">
                  <a:extLst>
                    <a:ext uri="{FF2B5EF4-FFF2-40B4-BE49-F238E27FC236}">
                      <a16:creationId xmlns:a16="http://schemas.microsoft.com/office/drawing/2014/main" id="{45BE6677-F3AA-47DB-B45F-680C0472FAC1}"/>
                    </a:ext>
                  </a:extLst>
                </p:cNvPr>
                <p:cNvSpPr txBox="1"/>
                <p:nvPr/>
              </p:nvSpPr>
              <p:spPr>
                <a:xfrm>
                  <a:off x="1653902" y="5637847"/>
                  <a:ext cx="21676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" name="TextBox 25">
                  <a:extLst>
                    <a:ext uri="{FF2B5EF4-FFF2-40B4-BE49-F238E27FC236}">
                      <a16:creationId xmlns:a16="http://schemas.microsoft.com/office/drawing/2014/main" id="{45BE6677-F3AA-47DB-B45F-680C0472F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3902" y="5637847"/>
                  <a:ext cx="216769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47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26">
                  <a:extLst>
                    <a:ext uri="{FF2B5EF4-FFF2-40B4-BE49-F238E27FC236}">
                      <a16:creationId xmlns:a16="http://schemas.microsoft.com/office/drawing/2014/main" id="{9715F76F-63A7-4671-8B44-EC555C91C3B9}"/>
                    </a:ext>
                  </a:extLst>
                </p:cNvPr>
                <p:cNvSpPr txBox="1"/>
                <p:nvPr/>
              </p:nvSpPr>
              <p:spPr>
                <a:xfrm>
                  <a:off x="8415348" y="5617527"/>
                  <a:ext cx="2450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9" name="TextBox 26">
                  <a:extLst>
                    <a:ext uri="{FF2B5EF4-FFF2-40B4-BE49-F238E27FC236}">
                      <a16:creationId xmlns:a16="http://schemas.microsoft.com/office/drawing/2014/main" id="{9715F76F-63A7-4671-8B44-EC555C91C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5348" y="5617527"/>
                  <a:ext cx="245043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99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27">
                  <a:extLst>
                    <a:ext uri="{FF2B5EF4-FFF2-40B4-BE49-F238E27FC236}">
                      <a16:creationId xmlns:a16="http://schemas.microsoft.com/office/drawing/2014/main" id="{9F0A97E3-9D89-4866-9702-67C3DBD58739}"/>
                    </a:ext>
                  </a:extLst>
                </p:cNvPr>
                <p:cNvSpPr/>
                <p:nvPr/>
              </p:nvSpPr>
              <p:spPr>
                <a:xfrm>
                  <a:off x="4012708" y="5643959"/>
                  <a:ext cx="4320000" cy="1080000"/>
                </a:xfrm>
                <a:prstGeom prst="rect">
                  <a:avLst/>
                </a:prstGeom>
                <a:noFill/>
                <a:ln w="38100">
                  <a:solidFill>
                    <a:srgbClr val="0061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Amplitude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Modulator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AM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 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调幅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0" name="Rectangle 27">
                  <a:extLst>
                    <a:ext uri="{FF2B5EF4-FFF2-40B4-BE49-F238E27FC236}">
                      <a16:creationId xmlns:a16="http://schemas.microsoft.com/office/drawing/2014/main" id="{9F0A97E3-9D89-4866-9702-67C3DBD58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08" y="5643959"/>
                  <a:ext cx="4320000" cy="108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rgbClr val="0061AE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16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Nonlinear System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D573D1-2B6F-47D9-BEF0-C994478D9718}"/>
              </a:ext>
            </a:extLst>
          </p:cNvPr>
          <p:cNvGrpSpPr/>
          <p:nvPr/>
        </p:nvGrpSpPr>
        <p:grpSpPr>
          <a:xfrm>
            <a:off x="1383938" y="1883728"/>
            <a:ext cx="9609182" cy="4107096"/>
            <a:chOff x="784498" y="1690688"/>
            <a:chExt cx="9609182" cy="4107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4">
                  <a:extLst>
                    <a:ext uri="{FF2B5EF4-FFF2-40B4-BE49-F238E27FC236}">
                      <a16:creationId xmlns:a16="http://schemas.microsoft.com/office/drawing/2014/main" id="{5685B73D-8E04-4156-8A91-E87EC3E0C500}"/>
                    </a:ext>
                  </a:extLst>
                </p:cNvPr>
                <p:cNvSpPr/>
                <p:nvPr/>
              </p:nvSpPr>
              <p:spPr>
                <a:xfrm>
                  <a:off x="2958737" y="1690688"/>
                  <a:ext cx="4468689" cy="1135296"/>
                </a:xfrm>
                <a:prstGeom prst="rect">
                  <a:avLst/>
                </a:prstGeom>
                <a:noFill/>
                <a:ln w="38100">
                  <a:solidFill>
                    <a:srgbClr val="0061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平方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" name="Rectangle 4">
                  <a:extLst>
                    <a:ext uri="{FF2B5EF4-FFF2-40B4-BE49-F238E27FC236}">
                      <a16:creationId xmlns:a16="http://schemas.microsoft.com/office/drawing/2014/main" id="{5685B73D-8E04-4156-8A91-E87EC3E0C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737" y="1690688"/>
                  <a:ext cx="4468689" cy="113529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rgbClr val="0061AE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>
              <a:extLst>
                <a:ext uri="{FF2B5EF4-FFF2-40B4-BE49-F238E27FC236}">
                  <a16:creationId xmlns:a16="http://schemas.microsoft.com/office/drawing/2014/main" id="{AB729E6D-70C0-4BFE-B91D-5AB2A1D712E2}"/>
                </a:ext>
              </a:extLst>
            </p:cNvPr>
            <p:cNvCxnSpPr/>
            <p:nvPr/>
          </p:nvCxnSpPr>
          <p:spPr>
            <a:xfrm>
              <a:off x="1129938" y="2319016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6">
              <a:extLst>
                <a:ext uri="{FF2B5EF4-FFF2-40B4-BE49-F238E27FC236}">
                  <a16:creationId xmlns:a16="http://schemas.microsoft.com/office/drawing/2014/main" id="{6BC95EF1-B0F8-4ACE-BDCC-C1DAC98FD2B6}"/>
                </a:ext>
              </a:extLst>
            </p:cNvPr>
            <p:cNvCxnSpPr/>
            <p:nvPr/>
          </p:nvCxnSpPr>
          <p:spPr>
            <a:xfrm>
              <a:off x="7426960" y="2290203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7">
                  <a:extLst>
                    <a:ext uri="{FF2B5EF4-FFF2-40B4-BE49-F238E27FC236}">
                      <a16:creationId xmlns:a16="http://schemas.microsoft.com/office/drawing/2014/main" id="{A559B704-327E-4957-B87D-598AFA3B253B}"/>
                    </a:ext>
                  </a:extLst>
                </p:cNvPr>
                <p:cNvSpPr txBox="1"/>
                <p:nvPr/>
              </p:nvSpPr>
              <p:spPr>
                <a:xfrm>
                  <a:off x="784498" y="1872452"/>
                  <a:ext cx="23040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TextBox 7">
                  <a:extLst>
                    <a:ext uri="{FF2B5EF4-FFF2-40B4-BE49-F238E27FC236}">
                      <a16:creationId xmlns:a16="http://schemas.microsoft.com/office/drawing/2014/main" id="{A559B704-327E-4957-B87D-598AFA3B2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98" y="1872452"/>
                  <a:ext cx="2304000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646" t="-51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F2A267DC-D5E4-46E8-B788-A53F73D7CAB8}"/>
                    </a:ext>
                  </a:extLst>
                </p:cNvPr>
                <p:cNvSpPr txBox="1"/>
                <p:nvPr/>
              </p:nvSpPr>
              <p:spPr>
                <a:xfrm>
                  <a:off x="7396480" y="1858403"/>
                  <a:ext cx="2763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F2A267DC-D5E4-46E8-B788-A53F73D7C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480" y="1858403"/>
                  <a:ext cx="276352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2428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9">
              <a:extLst>
                <a:ext uri="{FF2B5EF4-FFF2-40B4-BE49-F238E27FC236}">
                  <a16:creationId xmlns:a16="http://schemas.microsoft.com/office/drawing/2014/main" id="{9CF7A14B-F6B9-42A9-846C-040CD094377F}"/>
                </a:ext>
              </a:extLst>
            </p:cNvPr>
            <p:cNvCxnSpPr/>
            <p:nvPr/>
          </p:nvCxnSpPr>
          <p:spPr>
            <a:xfrm>
              <a:off x="1071880" y="3824288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10">
              <a:extLst>
                <a:ext uri="{FF2B5EF4-FFF2-40B4-BE49-F238E27FC236}">
                  <a16:creationId xmlns:a16="http://schemas.microsoft.com/office/drawing/2014/main" id="{366F7B69-A789-45EC-8247-5F8F56EEA113}"/>
                </a:ext>
              </a:extLst>
            </p:cNvPr>
            <p:cNvCxnSpPr/>
            <p:nvPr/>
          </p:nvCxnSpPr>
          <p:spPr>
            <a:xfrm>
              <a:off x="7396480" y="3843016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11">
                  <a:extLst>
                    <a:ext uri="{FF2B5EF4-FFF2-40B4-BE49-F238E27FC236}">
                      <a16:creationId xmlns:a16="http://schemas.microsoft.com/office/drawing/2014/main" id="{5F4C0F96-55BF-406E-9470-A223C34FFB45}"/>
                    </a:ext>
                  </a:extLst>
                </p:cNvPr>
                <p:cNvSpPr txBox="1"/>
                <p:nvPr/>
              </p:nvSpPr>
              <p:spPr>
                <a:xfrm>
                  <a:off x="784498" y="3377724"/>
                  <a:ext cx="23040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11">
                  <a:extLst>
                    <a:ext uri="{FF2B5EF4-FFF2-40B4-BE49-F238E27FC236}">
                      <a16:creationId xmlns:a16="http://schemas.microsoft.com/office/drawing/2014/main" id="{5F4C0F96-55BF-406E-9470-A223C34FF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98" y="3377724"/>
                  <a:ext cx="2304000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2646" t="-51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12">
                  <a:extLst>
                    <a:ext uri="{FF2B5EF4-FFF2-40B4-BE49-F238E27FC236}">
                      <a16:creationId xmlns:a16="http://schemas.microsoft.com/office/drawing/2014/main" id="{B6729553-4CEC-466E-A393-0EEDEBAED0DF}"/>
                    </a:ext>
                  </a:extLst>
                </p:cNvPr>
                <p:cNvSpPr txBox="1"/>
                <p:nvPr/>
              </p:nvSpPr>
              <p:spPr>
                <a:xfrm>
                  <a:off x="7396480" y="3444871"/>
                  <a:ext cx="2763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TextBox 12">
                  <a:extLst>
                    <a:ext uri="{FF2B5EF4-FFF2-40B4-BE49-F238E27FC236}">
                      <a16:creationId xmlns:a16="http://schemas.microsoft.com/office/drawing/2014/main" id="{B6729553-4CEC-466E-A393-0EEDEBAE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480" y="3444871"/>
                  <a:ext cx="2763520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2428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13">
                  <a:extLst>
                    <a:ext uri="{FF2B5EF4-FFF2-40B4-BE49-F238E27FC236}">
                      <a16:creationId xmlns:a16="http://schemas.microsoft.com/office/drawing/2014/main" id="{CB47FC47-664A-4AA2-A81E-8576D6FCF8BF}"/>
                    </a:ext>
                  </a:extLst>
                </p:cNvPr>
                <p:cNvSpPr/>
                <p:nvPr/>
              </p:nvSpPr>
              <p:spPr>
                <a:xfrm>
                  <a:off x="2929708" y="3241120"/>
                  <a:ext cx="4466772" cy="1135296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Phase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Modulator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  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调相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Rectangle 13">
                  <a:extLst>
                    <a:ext uri="{FF2B5EF4-FFF2-40B4-BE49-F238E27FC236}">
                      <a16:creationId xmlns:a16="http://schemas.microsoft.com/office/drawing/2014/main" id="{CB47FC47-664A-4AA2-A81E-8576D6FCF8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708" y="3241120"/>
                  <a:ext cx="4466772" cy="11352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14">
              <a:extLst>
                <a:ext uri="{FF2B5EF4-FFF2-40B4-BE49-F238E27FC236}">
                  <a16:creationId xmlns:a16="http://schemas.microsoft.com/office/drawing/2014/main" id="{DF3D2E33-64AB-456F-BA61-1A37F0404943}"/>
                </a:ext>
              </a:extLst>
            </p:cNvPr>
            <p:cNvCxnSpPr/>
            <p:nvPr/>
          </p:nvCxnSpPr>
          <p:spPr>
            <a:xfrm>
              <a:off x="1071880" y="5210652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15">
              <a:extLst>
                <a:ext uri="{FF2B5EF4-FFF2-40B4-BE49-F238E27FC236}">
                  <a16:creationId xmlns:a16="http://schemas.microsoft.com/office/drawing/2014/main" id="{80A13CEF-A2C3-4ECB-A93B-469DD7E61153}"/>
                </a:ext>
              </a:extLst>
            </p:cNvPr>
            <p:cNvCxnSpPr/>
            <p:nvPr/>
          </p:nvCxnSpPr>
          <p:spPr>
            <a:xfrm>
              <a:off x="7396480" y="5264384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16">
                  <a:extLst>
                    <a:ext uri="{FF2B5EF4-FFF2-40B4-BE49-F238E27FC236}">
                      <a16:creationId xmlns:a16="http://schemas.microsoft.com/office/drawing/2014/main" id="{646B221F-C034-4980-9BD9-2F985C8E75A0}"/>
                    </a:ext>
                  </a:extLst>
                </p:cNvPr>
                <p:cNvSpPr txBox="1"/>
                <p:nvPr/>
              </p:nvSpPr>
              <p:spPr>
                <a:xfrm>
                  <a:off x="784498" y="4764088"/>
                  <a:ext cx="23040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" name="TextBox 16">
                  <a:extLst>
                    <a:ext uri="{FF2B5EF4-FFF2-40B4-BE49-F238E27FC236}">
                      <a16:creationId xmlns:a16="http://schemas.microsoft.com/office/drawing/2014/main" id="{646B221F-C034-4980-9BD9-2F985C8E7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98" y="4764088"/>
                  <a:ext cx="230400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2646" t="-4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17">
                  <a:extLst>
                    <a:ext uri="{FF2B5EF4-FFF2-40B4-BE49-F238E27FC236}">
                      <a16:creationId xmlns:a16="http://schemas.microsoft.com/office/drawing/2014/main" id="{C4CA5E93-6636-463B-8E46-66A872FA7983}"/>
                    </a:ext>
                  </a:extLst>
                </p:cNvPr>
                <p:cNvSpPr txBox="1"/>
                <p:nvPr/>
              </p:nvSpPr>
              <p:spPr>
                <a:xfrm>
                  <a:off x="7396480" y="4866239"/>
                  <a:ext cx="2997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8" name="TextBox 17">
                  <a:extLst>
                    <a:ext uri="{FF2B5EF4-FFF2-40B4-BE49-F238E27FC236}">
                      <a16:creationId xmlns:a16="http://schemas.microsoft.com/office/drawing/2014/main" id="{C4CA5E93-6636-463B-8E46-66A872FA7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480" y="4866239"/>
                  <a:ext cx="2997200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2240" t="-9091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18">
                  <a:extLst>
                    <a:ext uri="{FF2B5EF4-FFF2-40B4-BE49-F238E27FC236}">
                      <a16:creationId xmlns:a16="http://schemas.microsoft.com/office/drawing/2014/main" id="{190D5474-374D-479D-BD7D-ADEFEE0C3648}"/>
                    </a:ext>
                  </a:extLst>
                </p:cNvPr>
                <p:cNvSpPr/>
                <p:nvPr/>
              </p:nvSpPr>
              <p:spPr>
                <a:xfrm>
                  <a:off x="2929708" y="4662488"/>
                  <a:ext cx="4466772" cy="1135296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requency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Modulator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 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调频</a:t>
                  </a:r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nary>
                          <m:nary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Rectangle 18">
                  <a:extLst>
                    <a:ext uri="{FF2B5EF4-FFF2-40B4-BE49-F238E27FC236}">
                      <a16:creationId xmlns:a16="http://schemas.microsoft.com/office/drawing/2014/main" id="{190D5474-374D-479D-BD7D-ADEFEE0C36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708" y="4662488"/>
                  <a:ext cx="4466772" cy="11352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824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 System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19CBCC-F696-44C4-8028-23AA2F032232}"/>
              </a:ext>
            </a:extLst>
          </p:cNvPr>
          <p:cNvGrpSpPr/>
          <p:nvPr/>
        </p:nvGrpSpPr>
        <p:grpSpPr>
          <a:xfrm>
            <a:off x="492983" y="1501374"/>
            <a:ext cx="10268759" cy="4867386"/>
            <a:chOff x="1407383" y="1374374"/>
            <a:chExt cx="10268759" cy="48673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8A63F98-3052-4650-A3BA-D282E879929C}"/>
                </a:ext>
              </a:extLst>
            </p:cNvPr>
            <p:cNvSpPr/>
            <p:nvPr/>
          </p:nvSpPr>
          <p:spPr>
            <a:xfrm>
              <a:off x="1407383" y="1726160"/>
              <a:ext cx="1440000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AC8E5A-48BB-40E9-8C57-2DC7B9ED8684}"/>
                </a:ext>
              </a:extLst>
            </p:cNvPr>
            <p:cNvSpPr/>
            <p:nvPr/>
          </p:nvSpPr>
          <p:spPr>
            <a:xfrm>
              <a:off x="7416196" y="1726160"/>
              <a:ext cx="1440000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天线</a:t>
              </a:r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0C1B3224-BA1B-4EC1-B6FA-957459C3386C}"/>
                </a:ext>
              </a:extLst>
            </p:cNvPr>
            <p:cNvSpPr/>
            <p:nvPr/>
          </p:nvSpPr>
          <p:spPr>
            <a:xfrm>
              <a:off x="2920027" y="1838729"/>
              <a:ext cx="108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11EB14D-8E79-4440-97A1-CC359D355BF8}"/>
                </a:ext>
              </a:extLst>
            </p:cNvPr>
            <p:cNvGrpSpPr/>
            <p:nvPr/>
          </p:nvGrpSpPr>
          <p:grpSpPr>
            <a:xfrm>
              <a:off x="8958756" y="1760329"/>
              <a:ext cx="1080001" cy="471291"/>
              <a:chOff x="9263556" y="2014329"/>
              <a:chExt cx="1080001" cy="471291"/>
            </a:xfrm>
          </p:grpSpPr>
          <p:sp>
            <p:nvSpPr>
              <p:cNvPr id="9" name="箭头: 右 8">
                <a:extLst>
                  <a:ext uri="{FF2B5EF4-FFF2-40B4-BE49-F238E27FC236}">
                    <a16:creationId xmlns:a16="http://schemas.microsoft.com/office/drawing/2014/main" id="{2DC29EEE-0D51-4A10-B1F0-75AB23D62FC6}"/>
                  </a:ext>
                </a:extLst>
              </p:cNvPr>
              <p:cNvSpPr/>
              <p:nvPr/>
            </p:nvSpPr>
            <p:spPr>
              <a:xfrm>
                <a:off x="9263557" y="2014329"/>
                <a:ext cx="108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6BD4ACA9-CEF4-4251-A451-F05E5EE88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63556" y="2485620"/>
                <a:ext cx="1080000" cy="0"/>
              </a:xfrm>
              <a:prstGeom prst="straightConnector1">
                <a:avLst/>
              </a:prstGeom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38574BA3-C498-418D-A532-BEF79FC51193}"/>
                </a:ext>
              </a:extLst>
            </p:cNvPr>
            <p:cNvSpPr/>
            <p:nvPr/>
          </p:nvSpPr>
          <p:spPr>
            <a:xfrm>
              <a:off x="10121900" y="1374374"/>
              <a:ext cx="1554242" cy="133349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8A36DD6-D3FA-4EFF-A56A-19D8E216E450}"/>
                </a:ext>
              </a:extLst>
            </p:cNvPr>
            <p:cNvGrpSpPr/>
            <p:nvPr/>
          </p:nvGrpSpPr>
          <p:grpSpPr>
            <a:xfrm>
              <a:off x="6223002" y="1760329"/>
              <a:ext cx="1080000" cy="471291"/>
              <a:chOff x="6502402" y="2014329"/>
              <a:chExt cx="1080000" cy="471291"/>
            </a:xfrm>
          </p:grpSpPr>
          <p:sp>
            <p:nvSpPr>
              <p:cNvPr id="8" name="箭头: 右 7">
                <a:extLst>
                  <a:ext uri="{FF2B5EF4-FFF2-40B4-BE49-F238E27FC236}">
                    <a16:creationId xmlns:a16="http://schemas.microsoft.com/office/drawing/2014/main" id="{81DD67E1-185F-440B-8035-67D77CB250B8}"/>
                  </a:ext>
                </a:extLst>
              </p:cNvPr>
              <p:cNvSpPr/>
              <p:nvPr/>
            </p:nvSpPr>
            <p:spPr>
              <a:xfrm>
                <a:off x="6502402" y="2014329"/>
                <a:ext cx="108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53A0BA42-A974-40F9-A77D-219DF6768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02402" y="2485620"/>
                <a:ext cx="1080000" cy="0"/>
              </a:xfrm>
              <a:prstGeom prst="straightConnector1">
                <a:avLst/>
              </a:prstGeom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3EC304B-E7B9-4138-9022-77F569F460F7}"/>
                </a:ext>
              </a:extLst>
            </p:cNvPr>
            <p:cNvSpPr/>
            <p:nvPr/>
          </p:nvSpPr>
          <p:spPr>
            <a:xfrm>
              <a:off x="4086408" y="1543280"/>
              <a:ext cx="2016000" cy="995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收发转换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0FC6C34-F1E9-4E66-9019-ABB1464EA829}"/>
                </a:ext>
              </a:extLst>
            </p:cNvPr>
            <p:cNvSpPr/>
            <p:nvPr/>
          </p:nvSpPr>
          <p:spPr>
            <a:xfrm>
              <a:off x="4374408" y="3148040"/>
              <a:ext cx="1440000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接收机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5C4A04A4-6438-4879-9EA1-81C626C1415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824408" y="2853160"/>
              <a:ext cx="540000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86C8386-087A-4CB6-9B22-FAD0467B92DA}"/>
                </a:ext>
              </a:extLst>
            </p:cNvPr>
            <p:cNvSpPr/>
            <p:nvPr/>
          </p:nvSpPr>
          <p:spPr>
            <a:xfrm>
              <a:off x="4374408" y="4379940"/>
              <a:ext cx="1440000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信号处理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4A47991-E74C-48B8-AE3B-2FAC60443097}"/>
                </a:ext>
              </a:extLst>
            </p:cNvPr>
            <p:cNvSpPr/>
            <p:nvPr/>
          </p:nvSpPr>
          <p:spPr>
            <a:xfrm>
              <a:off x="4374408" y="5611840"/>
              <a:ext cx="1440000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2B79385-B80E-46E4-8D30-E53C900522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824408" y="4084540"/>
              <a:ext cx="540000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F7E36B8-A391-4252-B35D-F384D7DD5FA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824408" y="5317960"/>
              <a:ext cx="540000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4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791E5D-B5C0-40BE-AAD4-2FBD0E0D2868}"/>
              </a:ext>
            </a:extLst>
          </p:cNvPr>
          <p:cNvSpPr txBox="1"/>
          <p:nvPr/>
        </p:nvSpPr>
        <p:spPr>
          <a:xfrm>
            <a:off x="838200" y="1487488"/>
            <a:ext cx="5257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Antenna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Transmitter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发射机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Receiver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Signal processing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信号处理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Display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 System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B001B54-D2B3-41E7-BE50-55597ED0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5108800"/>
            <a:ext cx="4787900" cy="368078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B51D83A-102D-41D0-91CE-F7370674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144588"/>
            <a:ext cx="4418409" cy="3708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F8092DF-73CA-4559-8E60-64DD0E2AD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2"/>
          <a:stretch/>
        </p:blipFill>
        <p:spPr>
          <a:xfrm>
            <a:off x="4580386" y="2056154"/>
            <a:ext cx="7382418" cy="252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1E56EE8-D3F0-4356-A29E-CF060033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46" y="2056154"/>
            <a:ext cx="4397317" cy="2520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2DA27DC-F12A-48CF-B712-086EB6CEFB4F}"/>
              </a:ext>
            </a:extLst>
          </p:cNvPr>
          <p:cNvSpPr txBox="1"/>
          <p:nvPr/>
        </p:nvSpPr>
        <p:spPr>
          <a:xfrm>
            <a:off x="223346" y="5121500"/>
            <a:ext cx="1022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达特茅斯学院探乳腺癌诊断微波成像实验平台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检测床实际图像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实验平台使用简图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3BF80D-0EF3-4D79-A3A4-2D02C0931F73}"/>
              </a:ext>
            </a:extLst>
          </p:cNvPr>
          <p:cNvSpPr txBox="1"/>
          <p:nvPr/>
        </p:nvSpPr>
        <p:spPr>
          <a:xfrm>
            <a:off x="323877" y="4623988"/>
            <a:ext cx="412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816654-7A1E-41EA-9E79-DFD2C595263B}"/>
              </a:ext>
            </a:extLst>
          </p:cNvPr>
          <p:cNvSpPr txBox="1"/>
          <p:nvPr/>
        </p:nvSpPr>
        <p:spPr>
          <a:xfrm>
            <a:off x="6211568" y="4623988"/>
            <a:ext cx="412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385A3F4-ECA0-42D8-8808-ACFC4B8C5C47}"/>
              </a:ext>
            </a:extLst>
          </p:cNvPr>
          <p:cNvSpPr/>
          <p:nvPr/>
        </p:nvSpPr>
        <p:spPr>
          <a:xfrm>
            <a:off x="1201420" y="6506495"/>
            <a:ext cx="10627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[1]N. K.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Nikolova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Microwave imaging for breast cancer[J]. IEEE microwave magazine, 2011,12(7):78–94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 System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B001B54-D2B3-41E7-BE50-55597ED0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01" y="1252538"/>
            <a:ext cx="4682812" cy="36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B51D83A-102D-41D0-91CE-F7370674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77" y="1252538"/>
            <a:ext cx="4289718" cy="3600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2DA27DC-F12A-48CF-B712-086EB6CEFB4F}"/>
              </a:ext>
            </a:extLst>
          </p:cNvPr>
          <p:cNvSpPr txBox="1"/>
          <p:nvPr/>
        </p:nvSpPr>
        <p:spPr>
          <a:xfrm>
            <a:off x="1163146" y="5172608"/>
            <a:ext cx="1022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达特茅斯学院探乳腺癌诊断微波成像实验平台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实验平台容器构造简图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实验平台各部分实际图像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A3BF80D-0EF3-4D79-A3A4-2D02C0931F73}"/>
              </a:ext>
            </a:extLst>
          </p:cNvPr>
          <p:cNvSpPr txBox="1"/>
          <p:nvPr/>
        </p:nvSpPr>
        <p:spPr>
          <a:xfrm>
            <a:off x="1424709" y="4738288"/>
            <a:ext cx="412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816654-7A1E-41EA-9E79-DFD2C595263B}"/>
              </a:ext>
            </a:extLst>
          </p:cNvPr>
          <p:cNvSpPr txBox="1"/>
          <p:nvPr/>
        </p:nvSpPr>
        <p:spPr>
          <a:xfrm>
            <a:off x="5926480" y="4738288"/>
            <a:ext cx="412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A7AEA3-2966-4B69-ADFC-2F1D5D589099}"/>
              </a:ext>
            </a:extLst>
          </p:cNvPr>
          <p:cNvSpPr/>
          <p:nvPr/>
        </p:nvSpPr>
        <p:spPr>
          <a:xfrm>
            <a:off x="1201420" y="6519195"/>
            <a:ext cx="10627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[1]N. K.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Nikolova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Microwave imaging for breast cancer[J]. IEEE microwave magazine, 2011,12(7):78–94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9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0BEA55-86C8-4AD4-8ECA-F54D32F7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13" y="1254048"/>
            <a:ext cx="8502787" cy="479930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21E96DE-D95B-41F6-9538-16D23DEBD8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 System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20381F-C7E9-4D19-87DE-72C3D2B2D87B}"/>
              </a:ext>
            </a:extLst>
          </p:cNvPr>
          <p:cNvSpPr/>
          <p:nvPr/>
        </p:nvSpPr>
        <p:spPr>
          <a:xfrm>
            <a:off x="2981610" y="6027954"/>
            <a:ext cx="5803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微波热致超声成像系统实验系统实物图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7283E3-A709-492B-843E-4F5DDCEF80B1}"/>
              </a:ext>
            </a:extLst>
          </p:cNvPr>
          <p:cNvSpPr/>
          <p:nvPr/>
        </p:nvSpPr>
        <p:spPr>
          <a:xfrm>
            <a:off x="6065520" y="6540419"/>
            <a:ext cx="6120000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朱晓章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非均匀介质中的目标成像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[D].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电子科技大学博士论文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2014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2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9FF2214-9671-41C7-B96A-26167C2585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D5772A-C609-43D1-ABA8-736F5A3E204A}"/>
              </a:ext>
            </a:extLst>
          </p:cNvPr>
          <p:cNvSpPr txBox="1"/>
          <p:nvPr/>
        </p:nvSpPr>
        <p:spPr>
          <a:xfrm>
            <a:off x="4800600" y="3321378"/>
            <a:ext cx="61200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11">
            <a:extLst>
              <a:ext uri="{FF2B5EF4-FFF2-40B4-BE49-F238E27FC236}">
                <a16:creationId xmlns:a16="http://schemas.microsoft.com/office/drawing/2014/main" id="{3B5C0772-13C4-44C0-9053-7C17F929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23680"/>
              </p:ext>
            </p:extLst>
          </p:nvPr>
        </p:nvGraphicFramePr>
        <p:xfrm>
          <a:off x="992000" y="1690688"/>
          <a:ext cx="93960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1372470846"/>
                    </a:ext>
                  </a:extLst>
                </a:gridCol>
                <a:gridCol w="5616000">
                  <a:extLst>
                    <a:ext uri="{9D8B030D-6E8A-4147-A177-3AD203B41FA5}">
                      <a16:colId xmlns:a16="http://schemas.microsoft.com/office/drawing/2014/main" val="654172653"/>
                    </a:ext>
                  </a:extLst>
                </a:gridCol>
              </a:tblGrid>
              <a:tr h="1117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Radar 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Ultra Acoustic/Acoustic  Radar 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753553"/>
                  </a:ext>
                </a:extLst>
              </a:tr>
              <a:tr h="1168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Antenna  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Transducer  </a:t>
                      </a:r>
                      <a:r>
                        <a:rPr lang="zh-CN" altLang="en-US" sz="2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换能器</a:t>
                      </a:r>
                      <a:endParaRPr lang="en-US" altLang="zh-CN" sz="2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7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6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F85053-6714-4EA7-8D26-332CC267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1" y="1581098"/>
            <a:ext cx="10887718" cy="40006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4D6595-1EA9-4BC1-8D7E-19A6A311D7F8}"/>
              </a:ext>
            </a:extLst>
          </p:cNvPr>
          <p:cNvSpPr/>
          <p:nvPr/>
        </p:nvSpPr>
        <p:spPr>
          <a:xfrm>
            <a:off x="3194404" y="5469154"/>
            <a:ext cx="5803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微波热致超声成像系统验系统框架简图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E266A1-34FF-4A76-ADE4-D4206F9B891A}"/>
              </a:ext>
            </a:extLst>
          </p:cNvPr>
          <p:cNvSpPr/>
          <p:nvPr/>
        </p:nvSpPr>
        <p:spPr>
          <a:xfrm>
            <a:off x="6065520" y="6540419"/>
            <a:ext cx="6120000" cy="3077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朱晓章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非均匀介质中的目标成像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[D].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电子科技大学博士论文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2014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6F0B0B-F68F-471B-B7D6-C71842071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 System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0B53756-58E3-4EAB-98E6-153F7485AB5A}"/>
              </a:ext>
            </a:extLst>
          </p:cNvPr>
          <p:cNvSpPr/>
          <p:nvPr/>
        </p:nvSpPr>
        <p:spPr>
          <a:xfrm>
            <a:off x="2455524" y="1659834"/>
            <a:ext cx="852755" cy="98744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C0251E-9F03-4D0F-A3BE-F6AED4F3B6B8}"/>
              </a:ext>
            </a:extLst>
          </p:cNvPr>
          <p:cNvSpPr txBox="1"/>
          <p:nvPr/>
        </p:nvSpPr>
        <p:spPr>
          <a:xfrm>
            <a:off x="1756883" y="1263721"/>
            <a:ext cx="231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超声探头</a:t>
            </a:r>
          </a:p>
        </p:txBody>
      </p:sp>
    </p:spTree>
    <p:extLst>
      <p:ext uri="{BB962C8B-B14F-4D97-AF65-F5344CB8AC3E}">
        <p14:creationId xmlns:p14="http://schemas.microsoft.com/office/powerpoint/2010/main" val="25841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C50928-2496-41EA-9B64-C3C1481EE49F}"/>
              </a:ext>
            </a:extLst>
          </p:cNvPr>
          <p:cNvSpPr txBox="1">
            <a:spLocks/>
          </p:cNvSpPr>
          <p:nvPr/>
        </p:nvSpPr>
        <p:spPr>
          <a:xfrm>
            <a:off x="538480" y="1981319"/>
            <a:ext cx="11653520" cy="3438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amplifier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operational amplifier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运算放大器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 noise amplifier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低噪声放大器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bandwidth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0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GBP (Gain- Bandwidth Product)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增益带宽积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59B67-F493-41BC-B20B-08584203AF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8464A-6B6F-4E59-919F-1423BFB176D6}"/>
              </a:ext>
            </a:extLst>
          </p:cNvPr>
          <p:cNvSpPr txBox="1">
            <a:spLocks/>
          </p:cNvSpPr>
          <p:nvPr/>
        </p:nvSpPr>
        <p:spPr>
          <a:xfrm>
            <a:off x="934720" y="1325880"/>
            <a:ext cx="11043920" cy="540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 </a:t>
            </a:r>
          </a:p>
          <a:p>
            <a:pPr marL="687600"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 Systems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线性系统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7600"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Nonlinear Systems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非线性系统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  <a:p>
            <a:pPr marL="6876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Transducer </a:t>
            </a:r>
          </a:p>
          <a:p>
            <a:pPr marL="6876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</a:t>
            </a:r>
          </a:p>
          <a:p>
            <a:pPr marL="6876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Bandwidth</a:t>
            </a:r>
          </a:p>
          <a:p>
            <a:pPr marL="6876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GBP 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Gain- Bandwidth Product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6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6C8EE4-FC64-4492-924C-827E2E370663}"/>
              </a:ext>
            </a:extLst>
          </p:cNvPr>
          <p:cNvSpPr/>
          <p:nvPr/>
        </p:nvSpPr>
        <p:spPr>
          <a:xfrm>
            <a:off x="838200" y="1442710"/>
            <a:ext cx="108331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由于信号微弱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&lt;200uV)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，为实现超声信号的采样和后期的数字信号处理，需要先对信号进行放大处理。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由于数据采集卡的输入信号动态范围是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±2V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，为降低量化过程引入的信噪比劣化，充分利用采集卡的分辨力，需要将信号放大到该范围。那么放大器的增益为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4V/200uV=20000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：86dB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20000倍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Bandwidth: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50KHz~8MHz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160GHz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6101EE7-4592-4E95-BA16-071649086F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1B756-F23A-4876-A434-AF7F4FDA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69" y="1288948"/>
            <a:ext cx="9252000" cy="34224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5D92D1-DAEA-46E8-9F78-CEDED93CFA24}"/>
              </a:ext>
            </a:extLst>
          </p:cNvPr>
          <p:cNvSpPr txBox="1"/>
          <p:nvPr/>
        </p:nvSpPr>
        <p:spPr>
          <a:xfrm>
            <a:off x="2368550" y="4316620"/>
            <a:ext cx="745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放大器结构示意图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1245E-42ED-4183-B802-D042A8748571}"/>
              </a:ext>
            </a:extLst>
          </p:cNvPr>
          <p:cNvSpPr txBox="1"/>
          <p:nvPr/>
        </p:nvSpPr>
        <p:spPr>
          <a:xfrm>
            <a:off x="1339850" y="4890640"/>
            <a:ext cx="9867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由于第二级和第三级放大器的输入端均有滤波器，而滤波器的阻抗匹配（源阻抗与负载阻抗均为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 Ohm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）会带来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6dB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的增益损失，因此后两级放大器需要补偿该损失。那么整个放大器的实际增益为：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10×(151/2)×(53.2/2)=20083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System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704EA4-372E-422F-9323-58555A60DA64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11948160" cy="119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a system?</a:t>
            </a:r>
          </a:p>
          <a:p>
            <a:pPr lvl="1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system is a </a:t>
            </a:r>
            <a:r>
              <a:rPr 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from an </a:t>
            </a:r>
            <a:r>
              <a:rPr 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signal 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an </a:t>
            </a:r>
            <a:r>
              <a:rPr 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 signal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FC9F20-E058-4C11-B09A-4B7FD8DF1854}"/>
              </a:ext>
            </a:extLst>
          </p:cNvPr>
          <p:cNvGrpSpPr/>
          <p:nvPr/>
        </p:nvGrpSpPr>
        <p:grpSpPr>
          <a:xfrm>
            <a:off x="2189480" y="2925764"/>
            <a:ext cx="7813040" cy="2080260"/>
            <a:chOff x="1788160" y="3395980"/>
            <a:chExt cx="7813040" cy="2080260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D58814D9-A70D-44AC-AAA8-69F96E37612C}"/>
                </a:ext>
              </a:extLst>
            </p:cNvPr>
            <p:cNvSpPr/>
            <p:nvPr/>
          </p:nvSpPr>
          <p:spPr>
            <a:xfrm>
              <a:off x="4383314" y="3395980"/>
              <a:ext cx="2162629" cy="2080260"/>
            </a:xfrm>
            <a:prstGeom prst="rect">
              <a:avLst/>
            </a:prstGeom>
            <a:noFill/>
            <a:ln w="38100">
              <a:solidFill>
                <a:srgbClr val="0061A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</a:t>
              </a:r>
            </a:p>
          </p:txBody>
        </p:sp>
        <p:cxnSp>
          <p:nvCxnSpPr>
            <p:cNvPr id="13" name="Straight Arrow Connector 9">
              <a:extLst>
                <a:ext uri="{FF2B5EF4-FFF2-40B4-BE49-F238E27FC236}">
                  <a16:creationId xmlns:a16="http://schemas.microsoft.com/office/drawing/2014/main" id="{FCA61FE8-6931-4778-9E6B-EF3BA690A831}"/>
                </a:ext>
              </a:extLst>
            </p:cNvPr>
            <p:cNvCxnSpPr/>
            <p:nvPr/>
          </p:nvCxnSpPr>
          <p:spPr>
            <a:xfrm>
              <a:off x="1788160" y="4436110"/>
              <a:ext cx="2595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0">
              <a:extLst>
                <a:ext uri="{FF2B5EF4-FFF2-40B4-BE49-F238E27FC236}">
                  <a16:creationId xmlns:a16="http://schemas.microsoft.com/office/drawing/2014/main" id="{7556F38A-7F84-47FE-937A-AA7D4B05D173}"/>
                </a:ext>
              </a:extLst>
            </p:cNvPr>
            <p:cNvCxnSpPr/>
            <p:nvPr/>
          </p:nvCxnSpPr>
          <p:spPr>
            <a:xfrm>
              <a:off x="6545943" y="4440443"/>
              <a:ext cx="2595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1">
                  <a:extLst>
                    <a:ext uri="{FF2B5EF4-FFF2-40B4-BE49-F238E27FC236}">
                      <a16:creationId xmlns:a16="http://schemas.microsoft.com/office/drawing/2014/main" id="{F5EC18D0-9787-4831-94E7-46F7875A08E1}"/>
                    </a:ext>
                  </a:extLst>
                </p:cNvPr>
                <p:cNvSpPr txBox="1"/>
                <p:nvPr/>
              </p:nvSpPr>
              <p:spPr>
                <a:xfrm>
                  <a:off x="1951446" y="3913285"/>
                  <a:ext cx="2487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1">
                  <a:extLst>
                    <a:ext uri="{FF2B5EF4-FFF2-40B4-BE49-F238E27FC236}">
                      <a16:creationId xmlns:a16="http://schemas.microsoft.com/office/drawing/2014/main" id="{F5EC18D0-9787-4831-94E7-46F7875A0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446" y="3913285"/>
                  <a:ext cx="2487023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206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2">
                  <a:extLst>
                    <a:ext uri="{FF2B5EF4-FFF2-40B4-BE49-F238E27FC236}">
                      <a16:creationId xmlns:a16="http://schemas.microsoft.com/office/drawing/2014/main" id="{EC265C30-8C38-4A15-ADE0-8A6BAEBADEF8}"/>
                    </a:ext>
                  </a:extLst>
                </p:cNvPr>
                <p:cNvSpPr txBox="1"/>
                <p:nvPr/>
              </p:nvSpPr>
              <p:spPr>
                <a:xfrm>
                  <a:off x="6789783" y="3913285"/>
                  <a:ext cx="28114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y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2">
                  <a:extLst>
                    <a:ext uri="{FF2B5EF4-FFF2-40B4-BE49-F238E27FC236}">
                      <a16:creationId xmlns:a16="http://schemas.microsoft.com/office/drawing/2014/main" id="{EC265C30-8C38-4A15-ADE0-8A6BAEBAD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783" y="3913285"/>
                  <a:ext cx="281141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52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357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BAF12-3B60-4E87-A02C-E41BFA1B5F5F}"/>
              </a:ext>
            </a:extLst>
          </p:cNvPr>
          <p:cNvSpPr txBox="1">
            <a:spLocks/>
          </p:cNvSpPr>
          <p:nvPr/>
        </p:nvSpPr>
        <p:spPr>
          <a:xfrm>
            <a:off x="345440" y="1310640"/>
            <a:ext cx="11135360" cy="576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1: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Investment Strategy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05215D-E73E-4CF6-8ED3-FFE3A7D5213B}"/>
              </a:ext>
            </a:extLst>
          </p:cNvPr>
          <p:cNvGrpSpPr/>
          <p:nvPr/>
        </p:nvGrpSpPr>
        <p:grpSpPr>
          <a:xfrm>
            <a:off x="2418083" y="5542280"/>
            <a:ext cx="7716511" cy="1143000"/>
            <a:chOff x="1495728" y="4800600"/>
            <a:chExt cx="6648304" cy="1143000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DBA94227-1018-410B-81E6-32680CE3903D}"/>
                </a:ext>
              </a:extLst>
            </p:cNvPr>
            <p:cNvSpPr/>
            <p:nvPr/>
          </p:nvSpPr>
          <p:spPr>
            <a:xfrm>
              <a:off x="4018289" y="4800600"/>
              <a:ext cx="1524000" cy="1143000"/>
            </a:xfrm>
            <a:prstGeom prst="rect">
              <a:avLst/>
            </a:prstGeom>
            <a:noFill/>
            <a:ln w="38100">
              <a:solidFill>
                <a:srgbClr val="0061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Investment Strategy</a:t>
              </a:r>
            </a:p>
          </p:txBody>
        </p:sp>
        <p:cxnSp>
          <p:nvCxnSpPr>
            <p:cNvPr id="10" name="Straight Arrow Connector 5">
              <a:extLst>
                <a:ext uri="{FF2B5EF4-FFF2-40B4-BE49-F238E27FC236}">
                  <a16:creationId xmlns:a16="http://schemas.microsoft.com/office/drawing/2014/main" id="{06F1658E-3E37-45C6-A496-9BED453BF95F}"/>
                </a:ext>
              </a:extLst>
            </p:cNvPr>
            <p:cNvCxnSpPr/>
            <p:nvPr/>
          </p:nvCxnSpPr>
          <p:spPr>
            <a:xfrm>
              <a:off x="1905000" y="5372100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6">
              <a:extLst>
                <a:ext uri="{FF2B5EF4-FFF2-40B4-BE49-F238E27FC236}">
                  <a16:creationId xmlns:a16="http://schemas.microsoft.com/office/drawing/2014/main" id="{B5486BC6-72E2-4B15-8E1D-ADE0FE8979F5}"/>
                </a:ext>
              </a:extLst>
            </p:cNvPr>
            <p:cNvCxnSpPr/>
            <p:nvPr/>
          </p:nvCxnSpPr>
          <p:spPr>
            <a:xfrm>
              <a:off x="5772071" y="5374481"/>
              <a:ext cx="1828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6F2AFDB2-8044-4023-B9EB-7372F0BF1ECC}"/>
                    </a:ext>
                  </a:extLst>
                </p:cNvPr>
                <p:cNvSpPr txBox="1"/>
                <p:nvPr/>
              </p:nvSpPr>
              <p:spPr>
                <a:xfrm>
                  <a:off x="1495728" y="4888468"/>
                  <a:ext cx="2590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Your input capital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6F2AFDB2-8044-4023-B9EB-7372F0BF1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728" y="4888468"/>
                  <a:ext cx="259080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826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E42226A0-A0D2-4F01-AC20-422D585C64B5}"/>
                    </a:ext>
                  </a:extLst>
                </p:cNvPr>
                <p:cNvSpPr txBox="1"/>
                <p:nvPr/>
              </p:nvSpPr>
              <p:spPr>
                <a:xfrm>
                  <a:off x="5705632" y="4888468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Your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</a:t>
                  </a:r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capital y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E42226A0-A0D2-4F01-AC20-422D585C6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632" y="4888468"/>
                  <a:ext cx="243840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0CBED40-04A9-4BF7-A38D-E4194D0FB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320"/>
          <a:stretch/>
        </p:blipFill>
        <p:spPr>
          <a:xfrm>
            <a:off x="2884714" y="1764494"/>
            <a:ext cx="5791925" cy="37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BAF12-3B60-4E87-A02C-E41BFA1B5F5F}"/>
              </a:ext>
            </a:extLst>
          </p:cNvPr>
          <p:cNvSpPr txBox="1">
            <a:spLocks/>
          </p:cNvSpPr>
          <p:nvPr/>
        </p:nvSpPr>
        <p:spPr>
          <a:xfrm>
            <a:off x="345440" y="1310640"/>
            <a:ext cx="11135360" cy="576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2: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When you read a book 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8FA13C-8945-48F8-BC45-B1EC47B15B65}"/>
              </a:ext>
            </a:extLst>
          </p:cNvPr>
          <p:cNvGrpSpPr/>
          <p:nvPr/>
        </p:nvGrpSpPr>
        <p:grpSpPr>
          <a:xfrm>
            <a:off x="466205" y="1731328"/>
            <a:ext cx="9879850" cy="4776767"/>
            <a:chOff x="-966355" y="1731328"/>
            <a:chExt cx="9879850" cy="4776767"/>
          </a:xfrm>
        </p:grpSpPr>
        <p:pic>
          <p:nvPicPr>
            <p:cNvPr id="14" name="Picture 2" descr="http://booktemplates.wpengine.com/wp-content/uploads/2016/11/Achieve-3D.jpg">
              <a:extLst>
                <a:ext uri="{FF2B5EF4-FFF2-40B4-BE49-F238E27FC236}">
                  <a16:creationId xmlns:a16="http://schemas.microsoft.com/office/drawing/2014/main" id="{75B7BE62-B028-4F30-86EC-D846FE747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6355" y="3001646"/>
              <a:ext cx="3240117" cy="2331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733D3B02-C72D-4582-A590-D396B5DFD4C9}"/>
                </a:ext>
              </a:extLst>
            </p:cNvPr>
            <p:cNvSpPr/>
            <p:nvPr/>
          </p:nvSpPr>
          <p:spPr>
            <a:xfrm>
              <a:off x="3266440" y="3595688"/>
              <a:ext cx="2448560" cy="1143000"/>
            </a:xfrm>
            <a:prstGeom prst="rect">
              <a:avLst/>
            </a:prstGeom>
            <a:noFill/>
            <a:ln w="38100">
              <a:solidFill>
                <a:srgbClr val="0061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61A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brain</a:t>
              </a:r>
            </a:p>
          </p:txBody>
        </p:sp>
        <p:cxnSp>
          <p:nvCxnSpPr>
            <p:cNvPr id="16" name="Straight Arrow Connector 5">
              <a:extLst>
                <a:ext uri="{FF2B5EF4-FFF2-40B4-BE49-F238E27FC236}">
                  <a16:creationId xmlns:a16="http://schemas.microsoft.com/office/drawing/2014/main" id="{662CD906-CBB2-46F1-AD2D-23CB952F3EEA}"/>
                </a:ext>
              </a:extLst>
            </p:cNvPr>
            <p:cNvCxnSpPr/>
            <p:nvPr/>
          </p:nvCxnSpPr>
          <p:spPr>
            <a:xfrm>
              <a:off x="2263140" y="4167188"/>
              <a:ext cx="914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6">
              <a:extLst>
                <a:ext uri="{FF2B5EF4-FFF2-40B4-BE49-F238E27FC236}">
                  <a16:creationId xmlns:a16="http://schemas.microsoft.com/office/drawing/2014/main" id="{DDB0E5E5-362D-4591-8E1B-891B2AECFE87}"/>
                </a:ext>
              </a:extLst>
            </p:cNvPr>
            <p:cNvCxnSpPr/>
            <p:nvPr/>
          </p:nvCxnSpPr>
          <p:spPr>
            <a:xfrm>
              <a:off x="5765800" y="4169569"/>
              <a:ext cx="914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Image result for 二次元">
              <a:extLst>
                <a:ext uri="{FF2B5EF4-FFF2-40B4-BE49-F238E27FC236}">
                  <a16:creationId xmlns:a16="http://schemas.microsoft.com/office/drawing/2014/main" id="{4E89410E-24EC-4355-A0AF-9810A9A37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720" y="1731328"/>
              <a:ext cx="2136775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李易峰">
              <a:extLst>
                <a:ext uri="{FF2B5EF4-FFF2-40B4-BE49-F238E27FC236}">
                  <a16:creationId xmlns:a16="http://schemas.microsoft.com/office/drawing/2014/main" id="{5152E956-0F46-4200-94AC-727C0EC5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719" y="4354156"/>
              <a:ext cx="2136775" cy="2153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837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BAF12-3B60-4E87-A02C-E41BFA1B5F5F}"/>
              </a:ext>
            </a:extLst>
          </p:cNvPr>
          <p:cNvSpPr txBox="1">
            <a:spLocks/>
          </p:cNvSpPr>
          <p:nvPr/>
        </p:nvSpPr>
        <p:spPr>
          <a:xfrm>
            <a:off x="345440" y="1310640"/>
            <a:ext cx="11135360" cy="576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3: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Communication System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D4DF0F3-C309-43B5-AD1A-A9EDDD7B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4" y="1887438"/>
            <a:ext cx="10344441" cy="441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7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System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E7B24A-3443-4CDB-A497-2C8216407F79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11948160" cy="119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a system?</a:t>
            </a:r>
          </a:p>
          <a:p>
            <a:pPr lvl="1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system is a mapping from an input signal to an output signal.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D8CB3F-2D02-463F-A861-5A6F053CE870}"/>
              </a:ext>
            </a:extLst>
          </p:cNvPr>
          <p:cNvGrpSpPr/>
          <p:nvPr/>
        </p:nvGrpSpPr>
        <p:grpSpPr>
          <a:xfrm>
            <a:off x="2123440" y="2925764"/>
            <a:ext cx="9347200" cy="2080260"/>
            <a:chOff x="1722120" y="3395980"/>
            <a:chExt cx="9347200" cy="2080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4">
                  <a:extLst>
                    <a:ext uri="{FF2B5EF4-FFF2-40B4-BE49-F238E27FC236}">
                      <a16:creationId xmlns:a16="http://schemas.microsoft.com/office/drawing/2014/main" id="{4ADE4602-68E0-464F-ADE2-EEBFBD1265D3}"/>
                    </a:ext>
                  </a:extLst>
                </p:cNvPr>
                <p:cNvSpPr/>
                <p:nvPr/>
              </p:nvSpPr>
              <p:spPr>
                <a:xfrm>
                  <a:off x="4383314" y="3395980"/>
                  <a:ext cx="2162629" cy="2080260"/>
                </a:xfrm>
                <a:prstGeom prst="rect">
                  <a:avLst/>
                </a:prstGeom>
                <a:noFill/>
                <a:ln w="38100">
                  <a:solidFill>
                    <a:srgbClr val="0061AE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System </a:t>
                  </a:r>
                  <a14:m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" name="Rectangle 4">
                  <a:extLst>
                    <a:ext uri="{FF2B5EF4-FFF2-40B4-BE49-F238E27FC236}">
                      <a16:creationId xmlns:a16="http://schemas.microsoft.com/office/drawing/2014/main" id="{4ADE4602-68E0-464F-ADE2-EEBFBD1265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314" y="3395980"/>
                  <a:ext cx="2162629" cy="20802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rgbClr val="0061AE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9">
              <a:extLst>
                <a:ext uri="{FF2B5EF4-FFF2-40B4-BE49-F238E27FC236}">
                  <a16:creationId xmlns:a16="http://schemas.microsoft.com/office/drawing/2014/main" id="{DEA07632-8324-47D4-B15B-91E13C689841}"/>
                </a:ext>
              </a:extLst>
            </p:cNvPr>
            <p:cNvCxnSpPr/>
            <p:nvPr/>
          </p:nvCxnSpPr>
          <p:spPr>
            <a:xfrm>
              <a:off x="1788160" y="4436110"/>
              <a:ext cx="2595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10">
              <a:extLst>
                <a:ext uri="{FF2B5EF4-FFF2-40B4-BE49-F238E27FC236}">
                  <a16:creationId xmlns:a16="http://schemas.microsoft.com/office/drawing/2014/main" id="{2F4E37CB-1B6D-4359-9447-78B98CDD0AC0}"/>
                </a:ext>
              </a:extLst>
            </p:cNvPr>
            <p:cNvCxnSpPr/>
            <p:nvPr/>
          </p:nvCxnSpPr>
          <p:spPr>
            <a:xfrm>
              <a:off x="6545943" y="4440443"/>
              <a:ext cx="2595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1">
                  <a:extLst>
                    <a:ext uri="{FF2B5EF4-FFF2-40B4-BE49-F238E27FC236}">
                      <a16:creationId xmlns:a16="http://schemas.microsoft.com/office/drawing/2014/main" id="{3877F682-711F-483A-95A7-F05E4386CADA}"/>
                    </a:ext>
                  </a:extLst>
                </p:cNvPr>
                <p:cNvSpPr txBox="1"/>
                <p:nvPr/>
              </p:nvSpPr>
              <p:spPr>
                <a:xfrm>
                  <a:off x="1722120" y="3913285"/>
                  <a:ext cx="29093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Input Signal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11">
                  <a:extLst>
                    <a:ext uri="{FF2B5EF4-FFF2-40B4-BE49-F238E27FC236}">
                      <a16:creationId xmlns:a16="http://schemas.microsoft.com/office/drawing/2014/main" id="{3877F682-711F-483A-95A7-F05E4386C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120" y="3913285"/>
                  <a:ext cx="290938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138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2">
                  <a:extLst>
                    <a:ext uri="{FF2B5EF4-FFF2-40B4-BE49-F238E27FC236}">
                      <a16:creationId xmlns:a16="http://schemas.microsoft.com/office/drawing/2014/main" id="{D77473F3-BA73-4F0C-BF50-0B301BE5F216}"/>
                    </a:ext>
                  </a:extLst>
                </p:cNvPr>
                <p:cNvSpPr txBox="1"/>
                <p:nvPr/>
              </p:nvSpPr>
              <p:spPr>
                <a:xfrm>
                  <a:off x="6688183" y="3913285"/>
                  <a:ext cx="4381137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Output Signal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endPara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" name="TextBox 12">
                  <a:extLst>
                    <a:ext uri="{FF2B5EF4-FFF2-40B4-BE49-F238E27FC236}">
                      <a16:creationId xmlns:a16="http://schemas.microsoft.com/office/drawing/2014/main" id="{D77473F3-BA73-4F0C-BF50-0B301BE5F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183" y="3913285"/>
                  <a:ext cx="438113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2225" t="-66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A18E5A7-F81E-45A3-AEBE-57BAD8675AAF}"/>
              </a:ext>
            </a:extLst>
          </p:cNvPr>
          <p:cNvSpPr txBox="1"/>
          <p:nvPr/>
        </p:nvSpPr>
        <p:spPr>
          <a:xfrm>
            <a:off x="838200" y="5325836"/>
            <a:ext cx="679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T: Transfer function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传输函数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4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Linear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900286-E5A3-42F8-B048-02ECABF44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37640"/>
                <a:ext cx="10937240" cy="45259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Suppose a system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maps any input signal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to an output signal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Then system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linear if for any input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any real numbers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900286-E5A3-42F8-B048-02ECABF44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37640"/>
                <a:ext cx="10937240" cy="4525963"/>
              </a:xfrm>
              <a:prstGeom prst="rect">
                <a:avLst/>
              </a:prstGeom>
              <a:blipFill>
                <a:blip r:embed="rId2"/>
                <a:stretch>
                  <a:fillRect l="-1003" t="-1482" r="-1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4">
            <a:extLst>
              <a:ext uri="{FF2B5EF4-FFF2-40B4-BE49-F238E27FC236}">
                <a16:creationId xmlns:a16="http://schemas.microsoft.com/office/drawing/2014/main" id="{672371B3-D65F-46B4-A5BD-EC311EA43012}"/>
              </a:ext>
            </a:extLst>
          </p:cNvPr>
          <p:cNvSpPr/>
          <p:nvPr/>
        </p:nvSpPr>
        <p:spPr>
          <a:xfrm>
            <a:off x="5199685" y="3957161"/>
            <a:ext cx="1688592" cy="571500"/>
          </a:xfrm>
          <a:prstGeom prst="rect">
            <a:avLst/>
          </a:prstGeom>
          <a:noFill/>
          <a:ln w="38100">
            <a:solidFill>
              <a:srgbClr val="006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lang="en-US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</a:p>
        </p:txBody>
      </p:sp>
      <p:cxnSp>
        <p:nvCxnSpPr>
          <p:cNvPr id="16" name="Straight Arrow Connector 5">
            <a:extLst>
              <a:ext uri="{FF2B5EF4-FFF2-40B4-BE49-F238E27FC236}">
                <a16:creationId xmlns:a16="http://schemas.microsoft.com/office/drawing/2014/main" id="{EFBDE8AD-1F91-415C-A9D2-41B720970C2B}"/>
              </a:ext>
            </a:extLst>
          </p:cNvPr>
          <p:cNvCxnSpPr/>
          <p:nvPr/>
        </p:nvCxnSpPr>
        <p:spPr>
          <a:xfrm>
            <a:off x="3173374" y="4261961"/>
            <a:ext cx="20263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3208E188-DB01-4FC2-AB28-C6AFF7B393CF}"/>
              </a:ext>
            </a:extLst>
          </p:cNvPr>
          <p:cNvCxnSpPr/>
          <p:nvPr/>
        </p:nvCxnSpPr>
        <p:spPr>
          <a:xfrm>
            <a:off x="6888277" y="4264342"/>
            <a:ext cx="20263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7">
                <a:extLst>
                  <a:ext uri="{FF2B5EF4-FFF2-40B4-BE49-F238E27FC236}">
                    <a16:creationId xmlns:a16="http://schemas.microsoft.com/office/drawing/2014/main" id="{74ACF839-6B26-4E4B-A5B0-3DA75D610D2D}"/>
                  </a:ext>
                </a:extLst>
              </p:cNvPr>
              <p:cNvSpPr txBox="1"/>
              <p:nvPr/>
            </p:nvSpPr>
            <p:spPr>
              <a:xfrm>
                <a:off x="3088945" y="3842861"/>
                <a:ext cx="244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7">
                <a:extLst>
                  <a:ext uri="{FF2B5EF4-FFF2-40B4-BE49-F238E27FC236}">
                    <a16:creationId xmlns:a16="http://schemas.microsoft.com/office/drawing/2014/main" id="{74ACF839-6B26-4E4B-A5B0-3DA75D610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945" y="3842861"/>
                <a:ext cx="2448458" cy="369332"/>
              </a:xfrm>
              <a:prstGeom prst="rect">
                <a:avLst/>
              </a:prstGeom>
              <a:blipFill>
                <a:blip r:embed="rId3"/>
                <a:stretch>
                  <a:fillRect l="-224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C1B49C8E-8F09-43E6-9F76-8CD2D4DF5D8A}"/>
                  </a:ext>
                </a:extLst>
              </p:cNvPr>
              <p:cNvSpPr txBox="1"/>
              <p:nvPr/>
            </p:nvSpPr>
            <p:spPr>
              <a:xfrm>
                <a:off x="6888277" y="3842861"/>
                <a:ext cx="244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 Signal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C1B49C8E-8F09-43E6-9F76-8CD2D4DF5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277" y="3842861"/>
                <a:ext cx="2448458" cy="369332"/>
              </a:xfrm>
              <a:prstGeom prst="rect">
                <a:avLst/>
              </a:prstGeom>
              <a:blipFill>
                <a:blip r:embed="rId4"/>
                <a:stretch>
                  <a:fillRect l="-223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9">
            <a:extLst>
              <a:ext uri="{FF2B5EF4-FFF2-40B4-BE49-F238E27FC236}">
                <a16:creationId xmlns:a16="http://schemas.microsoft.com/office/drawing/2014/main" id="{71675F6F-3CDA-467E-9BD0-7612E8E1E34E}"/>
              </a:ext>
            </a:extLst>
          </p:cNvPr>
          <p:cNvSpPr/>
          <p:nvPr/>
        </p:nvSpPr>
        <p:spPr>
          <a:xfrm>
            <a:off x="5199685" y="4742497"/>
            <a:ext cx="1688592" cy="571500"/>
          </a:xfrm>
          <a:prstGeom prst="rect">
            <a:avLst/>
          </a:prstGeom>
          <a:noFill/>
          <a:ln w="38100">
            <a:solidFill>
              <a:srgbClr val="006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lang="en-US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</a:p>
        </p:txBody>
      </p:sp>
      <p:cxnSp>
        <p:nvCxnSpPr>
          <p:cNvPr id="21" name="Straight Arrow Connector 10">
            <a:extLst>
              <a:ext uri="{FF2B5EF4-FFF2-40B4-BE49-F238E27FC236}">
                <a16:creationId xmlns:a16="http://schemas.microsoft.com/office/drawing/2014/main" id="{1CDC0EF8-FC8F-42D7-9A0C-F13A6D2D2CC2}"/>
              </a:ext>
            </a:extLst>
          </p:cNvPr>
          <p:cNvCxnSpPr/>
          <p:nvPr/>
        </p:nvCxnSpPr>
        <p:spPr>
          <a:xfrm>
            <a:off x="3173374" y="5047297"/>
            <a:ext cx="20263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1">
            <a:extLst>
              <a:ext uri="{FF2B5EF4-FFF2-40B4-BE49-F238E27FC236}">
                <a16:creationId xmlns:a16="http://schemas.microsoft.com/office/drawing/2014/main" id="{8236EE5F-9F3C-45CF-980C-2DAC26C7DFC4}"/>
              </a:ext>
            </a:extLst>
          </p:cNvPr>
          <p:cNvCxnSpPr/>
          <p:nvPr/>
        </p:nvCxnSpPr>
        <p:spPr>
          <a:xfrm>
            <a:off x="6888277" y="5049678"/>
            <a:ext cx="20263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2">
                <a:extLst>
                  <a:ext uri="{FF2B5EF4-FFF2-40B4-BE49-F238E27FC236}">
                    <a16:creationId xmlns:a16="http://schemas.microsoft.com/office/drawing/2014/main" id="{FFA16414-22F8-4E4A-BD45-732F6A2A763C}"/>
                  </a:ext>
                </a:extLst>
              </p:cNvPr>
              <p:cNvSpPr txBox="1"/>
              <p:nvPr/>
            </p:nvSpPr>
            <p:spPr>
              <a:xfrm>
                <a:off x="3088945" y="4692729"/>
                <a:ext cx="244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12">
                <a:extLst>
                  <a:ext uri="{FF2B5EF4-FFF2-40B4-BE49-F238E27FC236}">
                    <a16:creationId xmlns:a16="http://schemas.microsoft.com/office/drawing/2014/main" id="{FFA16414-22F8-4E4A-BD45-732F6A2A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945" y="4692729"/>
                <a:ext cx="2448458" cy="369332"/>
              </a:xfrm>
              <a:prstGeom prst="rect">
                <a:avLst/>
              </a:prstGeom>
              <a:blipFill>
                <a:blip r:embed="rId5"/>
                <a:stretch>
                  <a:fillRect l="-224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3">
                <a:extLst>
                  <a:ext uri="{FF2B5EF4-FFF2-40B4-BE49-F238E27FC236}">
                    <a16:creationId xmlns:a16="http://schemas.microsoft.com/office/drawing/2014/main" id="{83C6D685-1136-4FE1-9F2D-AE3B2F0E1C6D}"/>
                  </a:ext>
                </a:extLst>
              </p:cNvPr>
              <p:cNvSpPr txBox="1"/>
              <p:nvPr/>
            </p:nvSpPr>
            <p:spPr>
              <a:xfrm>
                <a:off x="6888277" y="4692729"/>
                <a:ext cx="244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 Signal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13">
                <a:extLst>
                  <a:ext uri="{FF2B5EF4-FFF2-40B4-BE49-F238E27FC236}">
                    <a16:creationId xmlns:a16="http://schemas.microsoft.com/office/drawing/2014/main" id="{83C6D685-1136-4FE1-9F2D-AE3B2F0E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277" y="4692729"/>
                <a:ext cx="2448458" cy="369332"/>
              </a:xfrm>
              <a:prstGeom prst="rect">
                <a:avLst/>
              </a:prstGeom>
              <a:blipFill>
                <a:blip r:embed="rId6"/>
                <a:stretch>
                  <a:fillRect l="-223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4">
            <a:extLst>
              <a:ext uri="{FF2B5EF4-FFF2-40B4-BE49-F238E27FC236}">
                <a16:creationId xmlns:a16="http://schemas.microsoft.com/office/drawing/2014/main" id="{A69E84F3-5A5C-42BB-BEBB-B1C119D088F5}"/>
              </a:ext>
            </a:extLst>
          </p:cNvPr>
          <p:cNvSpPr/>
          <p:nvPr/>
        </p:nvSpPr>
        <p:spPr>
          <a:xfrm>
            <a:off x="5199685" y="5557361"/>
            <a:ext cx="1688592" cy="571500"/>
          </a:xfrm>
          <a:prstGeom prst="rect">
            <a:avLst/>
          </a:prstGeom>
          <a:noFill/>
          <a:ln w="38100">
            <a:solidFill>
              <a:srgbClr val="006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lang="en-US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</a:p>
        </p:txBody>
      </p:sp>
      <p:cxnSp>
        <p:nvCxnSpPr>
          <p:cNvPr id="26" name="Straight Arrow Connector 15">
            <a:extLst>
              <a:ext uri="{FF2B5EF4-FFF2-40B4-BE49-F238E27FC236}">
                <a16:creationId xmlns:a16="http://schemas.microsoft.com/office/drawing/2014/main" id="{45E15362-55C2-4CFB-B9AA-5485161F8602}"/>
              </a:ext>
            </a:extLst>
          </p:cNvPr>
          <p:cNvCxnSpPr/>
          <p:nvPr/>
        </p:nvCxnSpPr>
        <p:spPr>
          <a:xfrm>
            <a:off x="3173374" y="5862161"/>
            <a:ext cx="20263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6">
            <a:extLst>
              <a:ext uri="{FF2B5EF4-FFF2-40B4-BE49-F238E27FC236}">
                <a16:creationId xmlns:a16="http://schemas.microsoft.com/office/drawing/2014/main" id="{EA493597-5A40-4180-A922-22643895B80D}"/>
              </a:ext>
            </a:extLst>
          </p:cNvPr>
          <p:cNvCxnSpPr/>
          <p:nvPr/>
        </p:nvCxnSpPr>
        <p:spPr>
          <a:xfrm>
            <a:off x="6888277" y="5864542"/>
            <a:ext cx="20263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7">
                <a:extLst>
                  <a:ext uri="{FF2B5EF4-FFF2-40B4-BE49-F238E27FC236}">
                    <a16:creationId xmlns:a16="http://schemas.microsoft.com/office/drawing/2014/main" id="{E2B95D9A-8F26-4629-B919-D19F026E375E}"/>
                  </a:ext>
                </a:extLst>
              </p:cNvPr>
              <p:cNvSpPr txBox="1"/>
              <p:nvPr/>
            </p:nvSpPr>
            <p:spPr>
              <a:xfrm>
                <a:off x="1991360" y="5443061"/>
                <a:ext cx="346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17">
                <a:extLst>
                  <a:ext uri="{FF2B5EF4-FFF2-40B4-BE49-F238E27FC236}">
                    <a16:creationId xmlns:a16="http://schemas.microsoft.com/office/drawing/2014/main" id="{E2B95D9A-8F26-4629-B919-D19F026E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60" y="5443061"/>
                <a:ext cx="3461614" cy="369332"/>
              </a:xfrm>
              <a:prstGeom prst="rect">
                <a:avLst/>
              </a:prstGeom>
              <a:blipFill>
                <a:blip r:embed="rId7"/>
                <a:stretch>
                  <a:fillRect l="-158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8">
                <a:extLst>
                  <a:ext uri="{FF2B5EF4-FFF2-40B4-BE49-F238E27FC236}">
                    <a16:creationId xmlns:a16="http://schemas.microsoft.com/office/drawing/2014/main" id="{C53277BB-86A9-4100-8836-4E0F76A62753}"/>
                  </a:ext>
                </a:extLst>
              </p:cNvPr>
              <p:cNvSpPr txBox="1"/>
              <p:nvPr/>
            </p:nvSpPr>
            <p:spPr>
              <a:xfrm>
                <a:off x="6972706" y="5443061"/>
                <a:ext cx="346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 Signal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TextBox 18">
                <a:extLst>
                  <a:ext uri="{FF2B5EF4-FFF2-40B4-BE49-F238E27FC236}">
                    <a16:creationId xmlns:a16="http://schemas.microsoft.com/office/drawing/2014/main" id="{C53277BB-86A9-4100-8836-4E0F76A62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706" y="5443061"/>
                <a:ext cx="3461614" cy="369332"/>
              </a:xfrm>
              <a:prstGeom prst="rect">
                <a:avLst/>
              </a:prstGeom>
              <a:blipFill>
                <a:blip r:embed="rId8"/>
                <a:stretch>
                  <a:fillRect l="-158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0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Linear System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38E9A4-3CD5-494F-ACE3-A11A66A2971F}"/>
              </a:ext>
            </a:extLst>
          </p:cNvPr>
          <p:cNvSpPr/>
          <p:nvPr/>
        </p:nvSpPr>
        <p:spPr>
          <a:xfrm>
            <a:off x="918197" y="2038678"/>
            <a:ext cx="8305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system is nonlinear if it is not a linear system.</a:t>
            </a:r>
          </a:p>
        </p:txBody>
      </p:sp>
    </p:spTree>
    <p:extLst>
      <p:ext uri="{BB962C8B-B14F-4D97-AF65-F5344CB8AC3E}">
        <p14:creationId xmlns:p14="http://schemas.microsoft.com/office/powerpoint/2010/main" val="320420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908</Words>
  <Application>Microsoft Office PowerPoint</Application>
  <PresentationFormat>宽屏</PresentationFormat>
  <Paragraphs>146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黑体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Yulang</cp:lastModifiedBy>
  <cp:revision>389</cp:revision>
  <dcterms:created xsi:type="dcterms:W3CDTF">2019-03-27T07:16:23Z</dcterms:created>
  <dcterms:modified xsi:type="dcterms:W3CDTF">2019-10-23T01:57:53Z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2019-04-12T10:11:56.7320120Z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fcee90d4-c24c-4b20-9bba-57853b7e4a6e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